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10287000" cx="18288000"/>
  <p:notesSz cx="6858000" cy="9144000"/>
  <p:embeddedFontLst>
    <p:embeddedFont>
      <p:font typeface="Rubik"/>
      <p:regular r:id="rId15"/>
      <p:bold r:id="rId16"/>
      <p:italic r:id="rId17"/>
      <p:boldItalic r:id="rId18"/>
    </p:embeddedFont>
    <p:embeddedFont>
      <p:font typeface="Rubik SemiBold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3" roundtripDataSignature="AMtx7mgveBq0lGRlMLQpYhv6H3pHn5+1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ubikSemiBold-bold.fntdata"/><Relationship Id="rId11" Type="http://schemas.openxmlformats.org/officeDocument/2006/relationships/slide" Target="slides/slide6.xml"/><Relationship Id="rId22" Type="http://schemas.openxmlformats.org/officeDocument/2006/relationships/font" Target="fonts/RubikSemiBold-boldItalic.fntdata"/><Relationship Id="rId10" Type="http://schemas.openxmlformats.org/officeDocument/2006/relationships/slide" Target="slides/slide5.xml"/><Relationship Id="rId21" Type="http://schemas.openxmlformats.org/officeDocument/2006/relationships/font" Target="fonts/RubikSemiBold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ubik-regular.fntdata"/><Relationship Id="rId14" Type="http://schemas.openxmlformats.org/officeDocument/2006/relationships/slide" Target="slides/slide9.xml"/><Relationship Id="rId17" Type="http://schemas.openxmlformats.org/officeDocument/2006/relationships/font" Target="fonts/Rubik-italic.fntdata"/><Relationship Id="rId16" Type="http://schemas.openxmlformats.org/officeDocument/2006/relationships/font" Target="fonts/Rubik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ubikSemiBold-regular.fntdata"/><Relationship Id="rId6" Type="http://schemas.openxmlformats.org/officeDocument/2006/relationships/slide" Target="slides/slide1.xml"/><Relationship Id="rId18" Type="http://schemas.openxmlformats.org/officeDocument/2006/relationships/font" Target="fonts/Rubik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5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52" name="Google Shape;152;p6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 localisations géographiques</a:t>
            </a:r>
            <a:endParaRPr/>
          </a:p>
        </p:txBody>
      </p:sp>
      <p:sp>
        <p:nvSpPr>
          <p:cNvPr id="154" name="Google Shape;154;p6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70" name="Google Shape;170;p7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Valider les questions à poser aux candidats 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 Avez-vous le permis B ? Oui / Non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 Quel est votre niveau d'études ? CAP-BEP / Bac - Bac Pro / BTS / DUT / Licence ou supérieur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 Quel diplôme avez-vous ? Maintenance industrielle / CIRA / Génie industriel et maintenance / Electrotechnique / Diplôme de maintenance équivalent / Autre diplôme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 Combien d'années d'expérience avez-vous en maintenance (industrielle ou réseau) ? Aucune / Moins d'un an / Entre 1 et 3 ans / Plus de 3 ans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Lancement en octobre 2022</a:t>
            </a:r>
            <a:endParaRPr/>
          </a:p>
        </p:txBody>
      </p:sp>
      <p:sp>
        <p:nvSpPr>
          <p:cNvPr id="172" name="Google Shape;172;p7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7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8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9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" name="Google Shape;23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1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2" name="Google Shape;42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1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9" name="Google Shape;49;p1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1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3" name="Google Shape;63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0"/>
          <p:cNvSpPr txBox="1"/>
          <p:nvPr/>
        </p:nvSpPr>
        <p:spPr>
          <a:xfrm>
            <a:off x="0" y="10134600"/>
            <a:ext cx="3354388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317100"/>
                </a:solidFill>
                <a:latin typeface="Calibri"/>
                <a:ea typeface="Calibri"/>
                <a:cs typeface="Calibri"/>
                <a:sym typeface="Calibri"/>
              </a:rPr>
              <a:t>Classification GRTgaz : Public [ ] Interne [X] Restreint [ ] Secret [ ]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4.png"/><Relationship Id="rId5" Type="http://schemas.openxmlformats.org/officeDocument/2006/relationships/image" Target="../media/image18.png"/><Relationship Id="rId6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5.png"/><Relationship Id="rId7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3.jpg"/><Relationship Id="rId5" Type="http://schemas.openxmlformats.org/officeDocument/2006/relationships/image" Target="../media/image2.jpg"/><Relationship Id="rId6" Type="http://schemas.openxmlformats.org/officeDocument/2006/relationships/image" Target="../media/image4.png"/><Relationship Id="rId7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Relationship Id="rId4" Type="http://schemas.openxmlformats.org/officeDocument/2006/relationships/image" Target="../media/image29.png"/><Relationship Id="rId5" Type="http://schemas.openxmlformats.org/officeDocument/2006/relationships/image" Target="../media/image22.png"/><Relationship Id="rId6" Type="http://schemas.openxmlformats.org/officeDocument/2006/relationships/image" Target="../media/image2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25.png"/><Relationship Id="rId5" Type="http://schemas.openxmlformats.org/officeDocument/2006/relationships/image" Target="../media/image21.png"/><Relationship Id="rId6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9993529" y="1028700"/>
            <a:ext cx="8294471" cy="8229600"/>
          </a:xfrm>
          <a:custGeom>
            <a:rect b="b" l="l" r="r" t="t"/>
            <a:pathLst>
              <a:path extrusionOk="0" h="8229600" w="8294471">
                <a:moveTo>
                  <a:pt x="0" y="0"/>
                </a:moveTo>
                <a:lnTo>
                  <a:pt x="8294471" y="0"/>
                </a:lnTo>
                <a:lnTo>
                  <a:pt x="829447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456" r="-24457" t="0"/>
            </a:stretch>
          </a:blipFill>
          <a:ln>
            <a:noFill/>
          </a:ln>
        </p:spPr>
      </p:sp>
      <p:sp>
        <p:nvSpPr>
          <p:cNvPr id="90" name="Google Shape;90;p1"/>
          <p:cNvSpPr/>
          <p:nvPr/>
        </p:nvSpPr>
        <p:spPr>
          <a:xfrm>
            <a:off x="3217845" y="7200099"/>
            <a:ext cx="3508246" cy="657796"/>
          </a:xfrm>
          <a:custGeom>
            <a:rect b="b" l="l" r="r" t="t"/>
            <a:pathLst>
              <a:path extrusionOk="0" h="657796" w="3508246">
                <a:moveTo>
                  <a:pt x="0" y="0"/>
                </a:moveTo>
                <a:lnTo>
                  <a:pt x="3508246" y="0"/>
                </a:lnTo>
                <a:lnTo>
                  <a:pt x="3508246" y="657796"/>
                </a:lnTo>
                <a:lnTo>
                  <a:pt x="0" y="6577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1" name="Google Shape;91;p1"/>
          <p:cNvGrpSpPr/>
          <p:nvPr/>
        </p:nvGrpSpPr>
        <p:grpSpPr>
          <a:xfrm>
            <a:off x="1028700" y="3670854"/>
            <a:ext cx="6773237" cy="3540946"/>
            <a:chOff x="0" y="123825"/>
            <a:chExt cx="9030983" cy="4721261"/>
          </a:xfrm>
        </p:grpSpPr>
        <p:sp>
          <p:nvSpPr>
            <p:cNvPr id="92" name="Google Shape;92;p1"/>
            <p:cNvSpPr txBox="1"/>
            <p:nvPr/>
          </p:nvSpPr>
          <p:spPr>
            <a:xfrm>
              <a:off x="0" y="123825"/>
              <a:ext cx="9030983" cy="34525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601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Recruter face à la tension du marché</a:t>
              </a:r>
              <a:endParaRPr/>
            </a:p>
          </p:txBody>
        </p:sp>
        <p:sp>
          <p:nvSpPr>
            <p:cNvPr id="93" name="Google Shape;93;p1"/>
            <p:cNvSpPr txBox="1"/>
            <p:nvPr/>
          </p:nvSpPr>
          <p:spPr>
            <a:xfrm>
              <a:off x="0" y="4138966"/>
              <a:ext cx="8441057" cy="706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149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Test WORK4</a:t>
              </a:r>
              <a:endParaRPr/>
            </a:p>
          </p:txBody>
        </p:sp>
      </p:grpSp>
      <p:grpSp>
        <p:nvGrpSpPr>
          <p:cNvPr id="94" name="Google Shape;94;p1"/>
          <p:cNvGrpSpPr/>
          <p:nvPr/>
        </p:nvGrpSpPr>
        <p:grpSpPr>
          <a:xfrm>
            <a:off x="1028700" y="1028700"/>
            <a:ext cx="3385233" cy="472748"/>
            <a:chOff x="0" y="0"/>
            <a:chExt cx="4513644" cy="630331"/>
          </a:xfrm>
        </p:grpSpPr>
        <p:sp>
          <p:nvSpPr>
            <p:cNvPr id="95" name="Google Shape;95;p1"/>
            <p:cNvSpPr/>
            <p:nvPr/>
          </p:nvSpPr>
          <p:spPr>
            <a:xfrm>
              <a:off x="0" y="0"/>
              <a:ext cx="630331" cy="630331"/>
            </a:xfrm>
            <a:custGeom>
              <a:rect b="b" l="l" r="r" t="t"/>
              <a:pathLst>
                <a:path extrusionOk="0" h="630331" w="630331">
                  <a:moveTo>
                    <a:pt x="0" y="0"/>
                  </a:moveTo>
                  <a:lnTo>
                    <a:pt x="630331" y="0"/>
                  </a:lnTo>
                  <a:lnTo>
                    <a:pt x="630331" y="630331"/>
                  </a:lnTo>
                  <a:lnTo>
                    <a:pt x="0" y="63033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6" name="Google Shape;96;p1"/>
            <p:cNvSpPr txBox="1"/>
            <p:nvPr/>
          </p:nvSpPr>
          <p:spPr>
            <a:xfrm>
              <a:off x="1203386" y="129554"/>
              <a:ext cx="3310258" cy="246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6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76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GRTGAZ</a:t>
              </a:r>
              <a:endParaRPr/>
            </a:p>
          </p:txBody>
        </p:sp>
      </p:grpSp>
      <p:sp>
        <p:nvSpPr>
          <p:cNvPr id="97" name="Google Shape;97;p1"/>
          <p:cNvSpPr/>
          <p:nvPr/>
        </p:nvSpPr>
        <p:spPr>
          <a:xfrm rot="8473615">
            <a:off x="7605518" y="2932679"/>
            <a:ext cx="666165" cy="1347025"/>
          </a:xfrm>
          <a:custGeom>
            <a:rect b="b" l="l" r="r" t="t"/>
            <a:pathLst>
              <a:path extrusionOk="0" h="1347025" w="666165">
                <a:moveTo>
                  <a:pt x="0" y="0"/>
                </a:moveTo>
                <a:lnTo>
                  <a:pt x="666165" y="0"/>
                </a:lnTo>
                <a:lnTo>
                  <a:pt x="666165" y="1347025"/>
                </a:lnTo>
                <a:lnTo>
                  <a:pt x="0" y="13470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64C2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" name="Google Shape;103;p2"/>
          <p:cNvGrpSpPr/>
          <p:nvPr/>
        </p:nvGrpSpPr>
        <p:grpSpPr>
          <a:xfrm>
            <a:off x="11108625" y="2488817"/>
            <a:ext cx="5767344" cy="5573904"/>
            <a:chOff x="0" y="-76200"/>
            <a:chExt cx="7689792" cy="7431872"/>
          </a:xfrm>
        </p:grpSpPr>
        <p:sp>
          <p:nvSpPr>
            <p:cNvPr id="104" name="Google Shape;104;p2"/>
            <p:cNvSpPr txBox="1"/>
            <p:nvPr/>
          </p:nvSpPr>
          <p:spPr>
            <a:xfrm>
              <a:off x="0" y="-76200"/>
              <a:ext cx="7689792" cy="14664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45437" lvl="1" marL="690876" marR="0" rtl="0" algn="l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99"/>
                <a:buFont typeface="Arial"/>
                <a:buChar char="•"/>
              </a:pPr>
              <a:r>
                <a:rPr b="0" i="0" lang="en-US" sz="3199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Contexte</a:t>
              </a:r>
              <a:endParaRPr/>
            </a:p>
            <a:p>
              <a:pPr indent="0" lvl="0" marL="0" marR="0" rtl="0" algn="l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199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0" y="1602486"/>
              <a:ext cx="7689792" cy="14664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45437" lvl="1" marL="690876" marR="0" rtl="0" algn="l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99"/>
                <a:buFont typeface="Arial"/>
                <a:buChar char="•"/>
              </a:pPr>
              <a:r>
                <a:rPr b="0" i="0" lang="en-US" sz="3199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Objectifs et finalité</a:t>
              </a:r>
              <a:endParaRPr/>
            </a:p>
            <a:p>
              <a:pPr indent="0" lvl="0" marL="0" marR="0" rtl="0" algn="l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199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06" name="Google Shape;106;p2"/>
            <p:cNvSpPr txBox="1"/>
            <p:nvPr/>
          </p:nvSpPr>
          <p:spPr>
            <a:xfrm>
              <a:off x="0" y="3281173"/>
              <a:ext cx="7689792" cy="14664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45437" lvl="1" marL="690876" marR="0" rtl="0" algn="l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99"/>
                <a:buFont typeface="Arial"/>
                <a:buChar char="•"/>
              </a:pPr>
              <a:r>
                <a:rPr b="0" i="0" lang="en-US" sz="3199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Périmètre, acteurs, étapes</a:t>
              </a:r>
              <a:endParaRPr/>
            </a:p>
            <a:p>
              <a:pPr indent="0" lvl="0" marL="0" marR="0" rtl="0" algn="l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199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0" y="4959859"/>
              <a:ext cx="7689792" cy="14664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45437" lvl="1" marL="690876" marR="0" rtl="0" algn="l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99"/>
                <a:buFont typeface="Arial"/>
                <a:buChar char="•"/>
              </a:pPr>
              <a:r>
                <a:rPr b="0" i="0" lang="en-US" sz="3199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Bilan</a:t>
              </a:r>
              <a:endParaRPr/>
            </a:p>
            <a:p>
              <a:pPr indent="0" lvl="0" marL="0" marR="0" rtl="0" algn="l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199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08" name="Google Shape;108;p2"/>
            <p:cNvSpPr txBox="1"/>
            <p:nvPr/>
          </p:nvSpPr>
          <p:spPr>
            <a:xfrm>
              <a:off x="0" y="6638545"/>
              <a:ext cx="7689792" cy="717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45437" lvl="1" marL="690876" marR="0" rtl="0" algn="l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99"/>
                <a:buFont typeface="Arial"/>
                <a:buChar char="•"/>
              </a:pPr>
              <a:r>
                <a:rPr b="0" i="0" lang="en-US" sz="3199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Conseils</a:t>
              </a:r>
              <a:endParaRPr/>
            </a:p>
          </p:txBody>
        </p:sp>
      </p:grpSp>
      <p:sp>
        <p:nvSpPr>
          <p:cNvPr id="109" name="Google Shape;109;p2"/>
          <p:cNvSpPr txBox="1"/>
          <p:nvPr/>
        </p:nvSpPr>
        <p:spPr>
          <a:xfrm>
            <a:off x="1584608" y="5517030"/>
            <a:ext cx="5974784" cy="900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programme</a:t>
            </a:r>
            <a:endParaRPr/>
          </a:p>
        </p:txBody>
      </p:sp>
      <p:sp>
        <p:nvSpPr>
          <p:cNvPr id="110" name="Google Shape;110;p2"/>
          <p:cNvSpPr/>
          <p:nvPr/>
        </p:nvSpPr>
        <p:spPr>
          <a:xfrm rot="1100911">
            <a:off x="7187810" y="4404752"/>
            <a:ext cx="679152" cy="868682"/>
          </a:xfrm>
          <a:custGeom>
            <a:rect b="b" l="l" r="r" t="t"/>
            <a:pathLst>
              <a:path extrusionOk="0" h="868682" w="679152">
                <a:moveTo>
                  <a:pt x="0" y="0"/>
                </a:moveTo>
                <a:lnTo>
                  <a:pt x="679152" y="0"/>
                </a:lnTo>
                <a:lnTo>
                  <a:pt x="679152" y="868682"/>
                </a:lnTo>
                <a:lnTo>
                  <a:pt x="0" y="8686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1" name="Google Shape;111;p2"/>
          <p:cNvSpPr/>
          <p:nvPr/>
        </p:nvSpPr>
        <p:spPr>
          <a:xfrm flipH="1" rot="-1049655">
            <a:off x="1278626" y="4447721"/>
            <a:ext cx="611963" cy="782744"/>
          </a:xfrm>
          <a:custGeom>
            <a:rect b="b" l="l" r="r" t="t"/>
            <a:pathLst>
              <a:path extrusionOk="0" h="782744" w="611963">
                <a:moveTo>
                  <a:pt x="611964" y="0"/>
                </a:moveTo>
                <a:lnTo>
                  <a:pt x="0" y="0"/>
                </a:lnTo>
                <a:lnTo>
                  <a:pt x="0" y="782744"/>
                </a:lnTo>
                <a:lnTo>
                  <a:pt x="611964" y="782744"/>
                </a:lnTo>
                <a:lnTo>
                  <a:pt x="61196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" name="Google Shape;112;p2"/>
          <p:cNvSpPr/>
          <p:nvPr/>
        </p:nvSpPr>
        <p:spPr>
          <a:xfrm rot="-9699088">
            <a:off x="1426027" y="6801468"/>
            <a:ext cx="679152" cy="868682"/>
          </a:xfrm>
          <a:custGeom>
            <a:rect b="b" l="l" r="r" t="t"/>
            <a:pathLst>
              <a:path extrusionOk="0" h="868682" w="679152">
                <a:moveTo>
                  <a:pt x="0" y="0"/>
                </a:moveTo>
                <a:lnTo>
                  <a:pt x="679152" y="0"/>
                </a:lnTo>
                <a:lnTo>
                  <a:pt x="679152" y="868682"/>
                </a:lnTo>
                <a:lnTo>
                  <a:pt x="0" y="8686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3" name="Google Shape;113;p2"/>
          <p:cNvSpPr/>
          <p:nvPr/>
        </p:nvSpPr>
        <p:spPr>
          <a:xfrm flipH="1" rot="9750344">
            <a:off x="6857614" y="6775293"/>
            <a:ext cx="611963" cy="782744"/>
          </a:xfrm>
          <a:custGeom>
            <a:rect b="b" l="l" r="r" t="t"/>
            <a:pathLst>
              <a:path extrusionOk="0" h="782744" w="611963">
                <a:moveTo>
                  <a:pt x="611963" y="0"/>
                </a:moveTo>
                <a:lnTo>
                  <a:pt x="0" y="0"/>
                </a:lnTo>
                <a:lnTo>
                  <a:pt x="0" y="782744"/>
                </a:lnTo>
                <a:lnTo>
                  <a:pt x="611963" y="782744"/>
                </a:lnTo>
                <a:lnTo>
                  <a:pt x="61196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/>
          <p:nvPr/>
        </p:nvSpPr>
        <p:spPr>
          <a:xfrm rot="2825414">
            <a:off x="1575801" y="-1103857"/>
            <a:ext cx="4711897" cy="5002979"/>
          </a:xfrm>
          <a:custGeom>
            <a:rect b="b" l="l" r="r" t="t"/>
            <a:pathLst>
              <a:path extrusionOk="0" h="5002979" w="4711897">
                <a:moveTo>
                  <a:pt x="0" y="0"/>
                </a:moveTo>
                <a:lnTo>
                  <a:pt x="4711897" y="0"/>
                </a:lnTo>
                <a:lnTo>
                  <a:pt x="4711897" y="5002979"/>
                </a:lnTo>
                <a:lnTo>
                  <a:pt x="0" y="50029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9" name="Google Shape;119;p3"/>
          <p:cNvSpPr/>
          <p:nvPr/>
        </p:nvSpPr>
        <p:spPr>
          <a:xfrm>
            <a:off x="10423178" y="3632801"/>
            <a:ext cx="7140346" cy="4760231"/>
          </a:xfrm>
          <a:custGeom>
            <a:rect b="b" l="l" r="r" t="t"/>
            <a:pathLst>
              <a:path extrusionOk="0" h="4760231" w="7140346">
                <a:moveTo>
                  <a:pt x="0" y="0"/>
                </a:moveTo>
                <a:lnTo>
                  <a:pt x="7140346" y="0"/>
                </a:lnTo>
                <a:lnTo>
                  <a:pt x="7140346" y="4760231"/>
                </a:lnTo>
                <a:lnTo>
                  <a:pt x="0" y="47602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0" name="Google Shape;120;p3"/>
          <p:cNvSpPr txBox="1"/>
          <p:nvPr/>
        </p:nvSpPr>
        <p:spPr>
          <a:xfrm>
            <a:off x="1028700" y="990600"/>
            <a:ext cx="5806099" cy="775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recette avariée</a:t>
            </a:r>
            <a:endParaRPr/>
          </a:p>
        </p:txBody>
      </p:sp>
      <p:sp>
        <p:nvSpPr>
          <p:cNvPr id="121" name="Google Shape;121;p3"/>
          <p:cNvSpPr txBox="1"/>
          <p:nvPr/>
        </p:nvSpPr>
        <p:spPr>
          <a:xfrm>
            <a:off x="1217485" y="4025424"/>
            <a:ext cx="8805340" cy="38892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04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La guerre des talents</a:t>
            </a:r>
            <a:endParaRPr/>
          </a:p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904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04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Une entreprise “sous-terraine” </a:t>
            </a:r>
            <a:endParaRPr/>
          </a:p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904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04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La recherche du mouton à 5 pattes</a:t>
            </a:r>
            <a:endParaRPr/>
          </a:p>
          <a:p>
            <a:pPr indent="0" lvl="0" marL="0" marR="0" rtl="0" algn="l">
              <a:lnSpc>
                <a:spcPct val="933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904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8174768" y="1841324"/>
            <a:ext cx="1938465" cy="1452086"/>
          </a:xfrm>
          <a:custGeom>
            <a:rect b="b" l="l" r="r" t="t"/>
            <a:pathLst>
              <a:path extrusionOk="0" h="1452086" w="1938465">
                <a:moveTo>
                  <a:pt x="0" y="0"/>
                </a:moveTo>
                <a:lnTo>
                  <a:pt x="1938464" y="0"/>
                </a:lnTo>
                <a:lnTo>
                  <a:pt x="1938464" y="1452086"/>
                </a:lnTo>
                <a:lnTo>
                  <a:pt x="0" y="14520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7" name="Google Shape;127;p4"/>
          <p:cNvSpPr/>
          <p:nvPr/>
        </p:nvSpPr>
        <p:spPr>
          <a:xfrm>
            <a:off x="0" y="8997003"/>
            <a:ext cx="18288000" cy="1371600"/>
          </a:xfrm>
          <a:prstGeom prst="rect">
            <a:avLst/>
          </a:prstGeom>
          <a:solidFill>
            <a:srgbClr val="64C2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8" name="Google Shape;128;p4"/>
          <p:cNvGrpSpPr/>
          <p:nvPr/>
        </p:nvGrpSpPr>
        <p:grpSpPr>
          <a:xfrm>
            <a:off x="1254683" y="4230361"/>
            <a:ext cx="7213377" cy="1173556"/>
            <a:chOff x="0" y="0"/>
            <a:chExt cx="9617836" cy="1564741"/>
          </a:xfrm>
        </p:grpSpPr>
        <p:sp>
          <p:nvSpPr>
            <p:cNvPr id="129" name="Google Shape;129;p4"/>
            <p:cNvSpPr/>
            <p:nvPr/>
          </p:nvSpPr>
          <p:spPr>
            <a:xfrm>
              <a:off x="0" y="0"/>
              <a:ext cx="961604" cy="1564741"/>
            </a:xfrm>
            <a:custGeom>
              <a:rect b="b" l="l" r="r" t="t"/>
              <a:pathLst>
                <a:path extrusionOk="0" h="1564741" w="961604">
                  <a:moveTo>
                    <a:pt x="0" y="0"/>
                  </a:moveTo>
                  <a:lnTo>
                    <a:pt x="961604" y="0"/>
                  </a:lnTo>
                  <a:lnTo>
                    <a:pt x="961604" y="1564741"/>
                  </a:lnTo>
                  <a:lnTo>
                    <a:pt x="0" y="156474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0" name="Google Shape;130;p4"/>
            <p:cNvSpPr txBox="1"/>
            <p:nvPr/>
          </p:nvSpPr>
          <p:spPr>
            <a:xfrm>
              <a:off x="1740575" y="385707"/>
              <a:ext cx="7877261" cy="717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199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Recruter</a:t>
              </a:r>
              <a:endParaRPr/>
            </a:p>
          </p:txBody>
        </p:sp>
      </p:grpSp>
      <p:sp>
        <p:nvSpPr>
          <p:cNvPr id="131" name="Google Shape;131;p4"/>
          <p:cNvSpPr txBox="1"/>
          <p:nvPr/>
        </p:nvSpPr>
        <p:spPr>
          <a:xfrm>
            <a:off x="4718244" y="1414847"/>
            <a:ext cx="8851511" cy="2447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Objectif et finalité</a:t>
            </a:r>
            <a:endParaRPr/>
          </a:p>
        </p:txBody>
      </p:sp>
      <p:grpSp>
        <p:nvGrpSpPr>
          <p:cNvPr id="132" name="Google Shape;132;p4"/>
          <p:cNvGrpSpPr/>
          <p:nvPr/>
        </p:nvGrpSpPr>
        <p:grpSpPr>
          <a:xfrm>
            <a:off x="9963241" y="4230361"/>
            <a:ext cx="7296059" cy="1173556"/>
            <a:chOff x="0" y="0"/>
            <a:chExt cx="9728079" cy="1564741"/>
          </a:xfrm>
        </p:grpSpPr>
        <p:sp>
          <p:nvSpPr>
            <p:cNvPr id="133" name="Google Shape;133;p4"/>
            <p:cNvSpPr/>
            <p:nvPr/>
          </p:nvSpPr>
          <p:spPr>
            <a:xfrm>
              <a:off x="0" y="0"/>
              <a:ext cx="1118078" cy="1564741"/>
            </a:xfrm>
            <a:custGeom>
              <a:rect b="b" l="l" r="r" t="t"/>
              <a:pathLst>
                <a:path extrusionOk="0" h="1564741" w="1118078">
                  <a:moveTo>
                    <a:pt x="0" y="0"/>
                  </a:moveTo>
                  <a:lnTo>
                    <a:pt x="1118078" y="0"/>
                  </a:lnTo>
                  <a:lnTo>
                    <a:pt x="1118078" y="1564741"/>
                  </a:lnTo>
                  <a:lnTo>
                    <a:pt x="0" y="156474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4" name="Google Shape;134;p4"/>
            <p:cNvSpPr txBox="1"/>
            <p:nvPr/>
          </p:nvSpPr>
          <p:spPr>
            <a:xfrm>
              <a:off x="1850818" y="11057"/>
              <a:ext cx="7877261" cy="14664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199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Diversifier nos sources de candidatures</a:t>
              </a:r>
              <a:endParaRPr/>
            </a:p>
          </p:txBody>
        </p:sp>
      </p:grpSp>
      <p:grpSp>
        <p:nvGrpSpPr>
          <p:cNvPr id="135" name="Google Shape;135;p4"/>
          <p:cNvGrpSpPr/>
          <p:nvPr/>
        </p:nvGrpSpPr>
        <p:grpSpPr>
          <a:xfrm>
            <a:off x="9963241" y="6278885"/>
            <a:ext cx="7296059" cy="1113270"/>
            <a:chOff x="0" y="0"/>
            <a:chExt cx="9728079" cy="1484360"/>
          </a:xfrm>
        </p:grpSpPr>
        <p:sp>
          <p:nvSpPr>
            <p:cNvPr id="136" name="Google Shape;136;p4"/>
            <p:cNvSpPr/>
            <p:nvPr/>
          </p:nvSpPr>
          <p:spPr>
            <a:xfrm>
              <a:off x="0" y="0"/>
              <a:ext cx="1182091" cy="1484360"/>
            </a:xfrm>
            <a:custGeom>
              <a:rect b="b" l="l" r="r" t="t"/>
              <a:pathLst>
                <a:path extrusionOk="0" h="1484360" w="1182091">
                  <a:moveTo>
                    <a:pt x="0" y="0"/>
                  </a:moveTo>
                  <a:lnTo>
                    <a:pt x="1182091" y="0"/>
                  </a:lnTo>
                  <a:lnTo>
                    <a:pt x="1182091" y="1484360"/>
                  </a:lnTo>
                  <a:lnTo>
                    <a:pt x="0" y="148436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7" name="Google Shape;137;p4"/>
            <p:cNvSpPr txBox="1"/>
            <p:nvPr/>
          </p:nvSpPr>
          <p:spPr>
            <a:xfrm>
              <a:off x="1850818" y="345516"/>
              <a:ext cx="7877261" cy="717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199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Innover : recrutement sans CV</a:t>
              </a:r>
              <a:endParaRPr/>
            </a:p>
          </p:txBody>
        </p:sp>
      </p:grpSp>
      <p:grpSp>
        <p:nvGrpSpPr>
          <p:cNvPr id="138" name="Google Shape;138;p4"/>
          <p:cNvGrpSpPr/>
          <p:nvPr/>
        </p:nvGrpSpPr>
        <p:grpSpPr>
          <a:xfrm>
            <a:off x="1028700" y="6257035"/>
            <a:ext cx="7439360" cy="1099821"/>
            <a:chOff x="0" y="-76200"/>
            <a:chExt cx="9919147" cy="1466427"/>
          </a:xfrm>
        </p:grpSpPr>
        <p:sp>
          <p:nvSpPr>
            <p:cNvPr id="139" name="Google Shape;139;p4"/>
            <p:cNvSpPr txBox="1"/>
            <p:nvPr/>
          </p:nvSpPr>
          <p:spPr>
            <a:xfrm>
              <a:off x="2041886" y="-76200"/>
              <a:ext cx="7877261" cy="14664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199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Travailler notre </a:t>
              </a:r>
              <a:endParaRPr/>
            </a:p>
            <a:p>
              <a:pPr indent="0" lvl="0" marL="0" marR="0" rtl="0" algn="l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199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Marque Employeur</a:t>
              </a: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0" y="116350"/>
              <a:ext cx="1564227" cy="1157528"/>
            </a:xfrm>
            <a:custGeom>
              <a:rect b="b" l="l" r="r" t="t"/>
              <a:pathLst>
                <a:path extrusionOk="0" h="1157528" w="1564227">
                  <a:moveTo>
                    <a:pt x="0" y="0"/>
                  </a:moveTo>
                  <a:lnTo>
                    <a:pt x="1564227" y="0"/>
                  </a:lnTo>
                  <a:lnTo>
                    <a:pt x="1564227" y="1157528"/>
                  </a:lnTo>
                  <a:lnTo>
                    <a:pt x="0" y="11575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/>
          <p:nvPr/>
        </p:nvSpPr>
        <p:spPr>
          <a:xfrm rot="-99352">
            <a:off x="1288920" y="1119501"/>
            <a:ext cx="5127461" cy="961399"/>
          </a:xfrm>
          <a:custGeom>
            <a:rect b="b" l="l" r="r" t="t"/>
            <a:pathLst>
              <a:path extrusionOk="0" h="961399" w="5127461">
                <a:moveTo>
                  <a:pt x="0" y="0"/>
                </a:moveTo>
                <a:lnTo>
                  <a:pt x="5127461" y="0"/>
                </a:lnTo>
                <a:lnTo>
                  <a:pt x="5127461" y="961398"/>
                </a:lnTo>
                <a:lnTo>
                  <a:pt x="0" y="961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6" name="Google Shape;146;p5"/>
          <p:cNvSpPr/>
          <p:nvPr/>
        </p:nvSpPr>
        <p:spPr>
          <a:xfrm>
            <a:off x="7795764" y="2447027"/>
            <a:ext cx="2696473" cy="2696473"/>
          </a:xfrm>
          <a:custGeom>
            <a:rect b="b" l="l" r="r" t="t"/>
            <a:pathLst>
              <a:path extrusionOk="0" h="2696473" w="2696473">
                <a:moveTo>
                  <a:pt x="0" y="0"/>
                </a:moveTo>
                <a:lnTo>
                  <a:pt x="2696472" y="0"/>
                </a:lnTo>
                <a:lnTo>
                  <a:pt x="2696472" y="2696473"/>
                </a:lnTo>
                <a:lnTo>
                  <a:pt x="0" y="26964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7" name="Google Shape;147;p5"/>
          <p:cNvSpPr txBox="1"/>
          <p:nvPr/>
        </p:nvSpPr>
        <p:spPr>
          <a:xfrm>
            <a:off x="174716" y="1236983"/>
            <a:ext cx="7355869" cy="6883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Tentative de solution</a:t>
            </a:r>
            <a:endParaRPr/>
          </a:p>
        </p:txBody>
      </p:sp>
      <p:sp>
        <p:nvSpPr>
          <p:cNvPr id="148" name="Google Shape;148;p5"/>
          <p:cNvSpPr txBox="1"/>
          <p:nvPr/>
        </p:nvSpPr>
        <p:spPr>
          <a:xfrm>
            <a:off x="1834721" y="5591175"/>
            <a:ext cx="15424579" cy="39287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9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Recrutement programmatique</a:t>
            </a:r>
            <a:endParaRPr/>
          </a:p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9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Work4 est une plateforme de sourcing de candidats basée sur les profils en ligne sur les réseaux sociaux vous permettant d’identifier des candidats potentiels rapidement.</a:t>
            </a:r>
            <a:endParaRPr/>
          </a:p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199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9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Work4 a la particularité de cibler les candidats non présents sur Linkedin en leur poussant des annonces ciblées.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/>
          <p:nvPr/>
        </p:nvSpPr>
        <p:spPr>
          <a:xfrm>
            <a:off x="11730123" y="7040731"/>
            <a:ext cx="1237612" cy="1237607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4941" l="0" r="0" t="-1515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6"/>
          <p:cNvSpPr/>
          <p:nvPr/>
        </p:nvSpPr>
        <p:spPr>
          <a:xfrm>
            <a:off x="16355976" y="7040731"/>
            <a:ext cx="1237612" cy="1237607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7766" l="0" r="0" t="-12322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14042039" y="7040731"/>
            <a:ext cx="1237612" cy="1237607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55062" l="-19999" r="0" t="-25045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6"/>
          <p:cNvSpPr txBox="1"/>
          <p:nvPr/>
        </p:nvSpPr>
        <p:spPr>
          <a:xfrm>
            <a:off x="2407384" y="4873770"/>
            <a:ext cx="3576030" cy="390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PÉRIMÈTRE</a:t>
            </a:r>
            <a:endParaRPr/>
          </a:p>
        </p:txBody>
      </p:sp>
      <p:sp>
        <p:nvSpPr>
          <p:cNvPr id="161" name="Google Shape;161;p6"/>
          <p:cNvSpPr txBox="1"/>
          <p:nvPr/>
        </p:nvSpPr>
        <p:spPr>
          <a:xfrm>
            <a:off x="250981" y="7125814"/>
            <a:ext cx="9153074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2 ALTERNANTES POUR FAIRE LA PRÉQUALIFATION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 NOTRE RESPONSABLE EN SUPERVISION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LA CHARGÉE DE RECRUTEMENT POUR LES ENTRETIENS</a:t>
            </a:r>
            <a:endParaRPr/>
          </a:p>
        </p:txBody>
      </p:sp>
      <p:sp>
        <p:nvSpPr>
          <p:cNvPr id="162" name="Google Shape;162;p6"/>
          <p:cNvSpPr/>
          <p:nvPr/>
        </p:nvSpPr>
        <p:spPr>
          <a:xfrm rot="-99352">
            <a:off x="687955" y="1058118"/>
            <a:ext cx="5127461" cy="961399"/>
          </a:xfrm>
          <a:custGeom>
            <a:rect b="b" l="l" r="r" t="t"/>
            <a:pathLst>
              <a:path extrusionOk="0" h="961399" w="5127461">
                <a:moveTo>
                  <a:pt x="0" y="0"/>
                </a:moveTo>
                <a:lnTo>
                  <a:pt x="5127461" y="0"/>
                </a:lnTo>
                <a:lnTo>
                  <a:pt x="5127461" y="961399"/>
                </a:lnTo>
                <a:lnTo>
                  <a:pt x="0" y="961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3" name="Google Shape;163;p6"/>
          <p:cNvSpPr txBox="1"/>
          <p:nvPr/>
        </p:nvSpPr>
        <p:spPr>
          <a:xfrm>
            <a:off x="675135" y="1247501"/>
            <a:ext cx="5484300" cy="5556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Périmètre / Actrices</a:t>
            </a:r>
            <a:endParaRPr/>
          </a:p>
        </p:txBody>
      </p:sp>
      <p:sp>
        <p:nvSpPr>
          <p:cNvPr id="164" name="Google Shape;164;p6"/>
          <p:cNvSpPr/>
          <p:nvPr/>
        </p:nvSpPr>
        <p:spPr>
          <a:xfrm rot="2358333">
            <a:off x="8430537" y="4515229"/>
            <a:ext cx="834789" cy="736132"/>
          </a:xfrm>
          <a:custGeom>
            <a:rect b="b" l="l" r="r" t="t"/>
            <a:pathLst>
              <a:path extrusionOk="0" h="736132" w="834789">
                <a:moveTo>
                  <a:pt x="0" y="0"/>
                </a:moveTo>
                <a:lnTo>
                  <a:pt x="834788" y="0"/>
                </a:lnTo>
                <a:lnTo>
                  <a:pt x="834788" y="736132"/>
                </a:lnTo>
                <a:lnTo>
                  <a:pt x="0" y="7361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5" name="Google Shape;165;p6"/>
          <p:cNvSpPr/>
          <p:nvPr/>
        </p:nvSpPr>
        <p:spPr>
          <a:xfrm rot="2358333">
            <a:off x="9773870" y="7221868"/>
            <a:ext cx="834789" cy="736132"/>
          </a:xfrm>
          <a:custGeom>
            <a:rect b="b" l="l" r="r" t="t"/>
            <a:pathLst>
              <a:path extrusionOk="0" h="736132" w="834789">
                <a:moveTo>
                  <a:pt x="0" y="0"/>
                </a:moveTo>
                <a:lnTo>
                  <a:pt x="834788" y="0"/>
                </a:lnTo>
                <a:lnTo>
                  <a:pt x="834788" y="736132"/>
                </a:lnTo>
                <a:lnTo>
                  <a:pt x="0" y="7361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p6"/>
          <p:cNvSpPr txBox="1"/>
          <p:nvPr/>
        </p:nvSpPr>
        <p:spPr>
          <a:xfrm>
            <a:off x="10386790" y="4649933"/>
            <a:ext cx="9630566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LE POSTE DE TECHNICIEN DE MAINTENANCE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"/>
          <p:cNvSpPr/>
          <p:nvPr/>
        </p:nvSpPr>
        <p:spPr>
          <a:xfrm>
            <a:off x="1028700" y="3244990"/>
            <a:ext cx="16230600" cy="5797789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6" name="Google Shape;176;p7"/>
          <p:cNvGrpSpPr/>
          <p:nvPr/>
        </p:nvGrpSpPr>
        <p:grpSpPr>
          <a:xfrm>
            <a:off x="1667822" y="5393756"/>
            <a:ext cx="2506383" cy="1408068"/>
            <a:chOff x="0" y="-38100"/>
            <a:chExt cx="1035847" cy="581931"/>
          </a:xfrm>
        </p:grpSpPr>
        <p:sp>
          <p:nvSpPr>
            <p:cNvPr id="177" name="Google Shape;177;p7"/>
            <p:cNvSpPr/>
            <p:nvPr/>
          </p:nvSpPr>
          <p:spPr>
            <a:xfrm>
              <a:off x="0" y="0"/>
              <a:ext cx="1035847" cy="543831"/>
            </a:xfrm>
            <a:custGeom>
              <a:rect b="b" l="l" r="r" t="t"/>
              <a:pathLst>
                <a:path extrusionOk="0" h="543831" w="1035847">
                  <a:moveTo>
                    <a:pt x="0" y="0"/>
                  </a:moveTo>
                  <a:lnTo>
                    <a:pt x="1035847" y="0"/>
                  </a:lnTo>
                  <a:lnTo>
                    <a:pt x="1035847" y="543831"/>
                  </a:lnTo>
                  <a:lnTo>
                    <a:pt x="0" y="543831"/>
                  </a:lnTo>
                  <a:close/>
                </a:path>
              </a:pathLst>
            </a:custGeom>
            <a:solidFill>
              <a:srgbClr val="64C2C8"/>
            </a:solidFill>
            <a:ln>
              <a:noFill/>
            </a:ln>
          </p:spPr>
        </p:sp>
        <p:sp>
          <p:nvSpPr>
            <p:cNvPr id="178" name="Google Shape;178;p7"/>
            <p:cNvSpPr txBox="1"/>
            <p:nvPr/>
          </p:nvSpPr>
          <p:spPr>
            <a:xfrm>
              <a:off x="0" y="-38100"/>
              <a:ext cx="1035847" cy="5819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Définir le profil : poste - la zone géographique - diplôme...</a:t>
              </a:r>
              <a:endParaRPr/>
            </a:p>
          </p:txBody>
        </p:sp>
      </p:grpSp>
      <p:grpSp>
        <p:nvGrpSpPr>
          <p:cNvPr id="179" name="Google Shape;179;p7"/>
          <p:cNvGrpSpPr/>
          <p:nvPr/>
        </p:nvGrpSpPr>
        <p:grpSpPr>
          <a:xfrm>
            <a:off x="6032267" y="5000198"/>
            <a:ext cx="1966688" cy="1966688"/>
            <a:chOff x="0" y="0"/>
            <a:chExt cx="812800" cy="812800"/>
          </a:xfrm>
        </p:grpSpPr>
        <p:sp>
          <p:nvSpPr>
            <p:cNvPr id="180" name="Google Shape;180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4C2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Définir les questions à poser aux candidat.e.s</a:t>
              </a:r>
              <a:endParaRPr/>
            </a:p>
          </p:txBody>
        </p:sp>
      </p:grpSp>
      <p:grpSp>
        <p:nvGrpSpPr>
          <p:cNvPr id="182" name="Google Shape;182;p7"/>
          <p:cNvGrpSpPr/>
          <p:nvPr/>
        </p:nvGrpSpPr>
        <p:grpSpPr>
          <a:xfrm>
            <a:off x="14617430" y="5041155"/>
            <a:ext cx="1860043" cy="1813288"/>
            <a:chOff x="0" y="-38100"/>
            <a:chExt cx="991356" cy="966436"/>
          </a:xfrm>
        </p:grpSpPr>
        <p:sp>
          <p:nvSpPr>
            <p:cNvPr id="183" name="Google Shape;183;p7"/>
            <p:cNvSpPr/>
            <p:nvPr/>
          </p:nvSpPr>
          <p:spPr>
            <a:xfrm>
              <a:off x="0" y="0"/>
              <a:ext cx="991356" cy="928336"/>
            </a:xfrm>
            <a:custGeom>
              <a:rect b="b" l="l" r="r" t="t"/>
              <a:pathLst>
                <a:path extrusionOk="0" h="928336" w="991356">
                  <a:moveTo>
                    <a:pt x="0" y="0"/>
                  </a:moveTo>
                  <a:lnTo>
                    <a:pt x="991356" y="0"/>
                  </a:lnTo>
                  <a:lnTo>
                    <a:pt x="991356" y="928336"/>
                  </a:lnTo>
                  <a:lnTo>
                    <a:pt x="0" y="928336"/>
                  </a:lnTo>
                  <a:close/>
                </a:path>
              </a:pathLst>
            </a:custGeom>
            <a:solidFill>
              <a:srgbClr val="64C2C8"/>
            </a:solidFill>
            <a:ln>
              <a:noFill/>
            </a:ln>
          </p:spPr>
        </p:sp>
        <p:sp>
          <p:nvSpPr>
            <p:cNvPr id="184" name="Google Shape;184;p7"/>
            <p:cNvSpPr txBox="1"/>
            <p:nvPr/>
          </p:nvSpPr>
          <p:spPr>
            <a:xfrm>
              <a:off x="0" y="-38100"/>
              <a:ext cx="991356" cy="9664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Valider les visuels et le wording</a:t>
              </a:r>
              <a:endParaRPr/>
            </a:p>
          </p:txBody>
        </p:sp>
      </p:grpSp>
      <p:grpSp>
        <p:nvGrpSpPr>
          <p:cNvPr id="185" name="Google Shape;185;p7"/>
          <p:cNvGrpSpPr/>
          <p:nvPr/>
        </p:nvGrpSpPr>
        <p:grpSpPr>
          <a:xfrm>
            <a:off x="10284450" y="5058871"/>
            <a:ext cx="2095921" cy="1908014"/>
            <a:chOff x="0" y="0"/>
            <a:chExt cx="1007288" cy="916981"/>
          </a:xfrm>
        </p:grpSpPr>
        <p:sp>
          <p:nvSpPr>
            <p:cNvPr id="186" name="Google Shape;186;p7"/>
            <p:cNvSpPr/>
            <p:nvPr/>
          </p:nvSpPr>
          <p:spPr>
            <a:xfrm>
              <a:off x="0" y="0"/>
              <a:ext cx="1007288" cy="916981"/>
            </a:xfrm>
            <a:custGeom>
              <a:rect b="b" l="l" r="r" t="t"/>
              <a:pathLst>
                <a:path extrusionOk="0" h="916981" w="1007288">
                  <a:moveTo>
                    <a:pt x="503644" y="0"/>
                  </a:moveTo>
                  <a:cubicBezTo>
                    <a:pt x="225489" y="0"/>
                    <a:pt x="0" y="205273"/>
                    <a:pt x="0" y="458491"/>
                  </a:cubicBezTo>
                  <a:cubicBezTo>
                    <a:pt x="0" y="711708"/>
                    <a:pt x="225489" y="916981"/>
                    <a:pt x="503644" y="916981"/>
                  </a:cubicBezTo>
                  <a:cubicBezTo>
                    <a:pt x="781799" y="916981"/>
                    <a:pt x="1007288" y="711708"/>
                    <a:pt x="1007288" y="458491"/>
                  </a:cubicBezTo>
                  <a:cubicBezTo>
                    <a:pt x="1007288" y="205273"/>
                    <a:pt x="781799" y="0"/>
                    <a:pt x="503644" y="0"/>
                  </a:cubicBezTo>
                  <a:close/>
                </a:path>
              </a:pathLst>
            </a:custGeom>
            <a:solidFill>
              <a:srgbClr val="64C2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7"/>
            <p:cNvSpPr txBox="1"/>
            <p:nvPr/>
          </p:nvSpPr>
          <p:spPr>
            <a:xfrm>
              <a:off x="94433" y="47867"/>
              <a:ext cx="818422" cy="783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00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Définir le message de refus qui sera envoyer à la personne</a:t>
              </a:r>
              <a:endParaRPr/>
            </a:p>
          </p:txBody>
        </p:sp>
      </p:grpSp>
      <p:sp>
        <p:nvSpPr>
          <p:cNvPr id="188" name="Google Shape;188;p7"/>
          <p:cNvSpPr/>
          <p:nvPr/>
        </p:nvSpPr>
        <p:spPr>
          <a:xfrm rot="2700000">
            <a:off x="1255017" y="-482755"/>
            <a:ext cx="3331993" cy="3399993"/>
          </a:xfrm>
          <a:custGeom>
            <a:rect b="b" l="l" r="r" t="t"/>
            <a:pathLst>
              <a:path extrusionOk="0" h="3399993" w="3331993">
                <a:moveTo>
                  <a:pt x="0" y="0"/>
                </a:moveTo>
                <a:lnTo>
                  <a:pt x="3331993" y="0"/>
                </a:lnTo>
                <a:lnTo>
                  <a:pt x="3331993" y="3399993"/>
                </a:lnTo>
                <a:lnTo>
                  <a:pt x="0" y="3399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9" name="Google Shape;189;p7"/>
          <p:cNvSpPr txBox="1"/>
          <p:nvPr/>
        </p:nvSpPr>
        <p:spPr>
          <a:xfrm>
            <a:off x="1028700" y="579069"/>
            <a:ext cx="7472084" cy="1209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</a:t>
            </a:r>
            <a:endParaRPr/>
          </a:p>
        </p:txBody>
      </p:sp>
      <p:sp>
        <p:nvSpPr>
          <p:cNvPr id="190" name="Google Shape;190;p7"/>
          <p:cNvSpPr/>
          <p:nvPr/>
        </p:nvSpPr>
        <p:spPr>
          <a:xfrm rot="2700000">
            <a:off x="4539426" y="5690879"/>
            <a:ext cx="964701" cy="929621"/>
          </a:xfrm>
          <a:custGeom>
            <a:rect b="b" l="l" r="r" t="t"/>
            <a:pathLst>
              <a:path extrusionOk="0" h="929621" w="964701">
                <a:moveTo>
                  <a:pt x="0" y="0"/>
                </a:moveTo>
                <a:lnTo>
                  <a:pt x="964701" y="0"/>
                </a:lnTo>
                <a:lnTo>
                  <a:pt x="964701" y="929621"/>
                </a:lnTo>
                <a:lnTo>
                  <a:pt x="0" y="9296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1" name="Google Shape;191;p7"/>
          <p:cNvSpPr/>
          <p:nvPr/>
        </p:nvSpPr>
        <p:spPr>
          <a:xfrm rot="2358333">
            <a:off x="8616895" y="5643456"/>
            <a:ext cx="1054210" cy="929621"/>
          </a:xfrm>
          <a:custGeom>
            <a:rect b="b" l="l" r="r" t="t"/>
            <a:pathLst>
              <a:path extrusionOk="0" h="929621" w="1054210">
                <a:moveTo>
                  <a:pt x="0" y="0"/>
                </a:moveTo>
                <a:lnTo>
                  <a:pt x="1054210" y="0"/>
                </a:lnTo>
                <a:lnTo>
                  <a:pt x="1054210" y="929621"/>
                </a:lnTo>
                <a:lnTo>
                  <a:pt x="0" y="9296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2" name="Google Shape;192;p7"/>
          <p:cNvSpPr/>
          <p:nvPr/>
        </p:nvSpPr>
        <p:spPr>
          <a:xfrm>
            <a:off x="12818520" y="5548068"/>
            <a:ext cx="801164" cy="929621"/>
          </a:xfrm>
          <a:custGeom>
            <a:rect b="b" l="l" r="r" t="t"/>
            <a:pathLst>
              <a:path extrusionOk="0" h="929621" w="801164">
                <a:moveTo>
                  <a:pt x="0" y="0"/>
                </a:moveTo>
                <a:lnTo>
                  <a:pt x="801165" y="0"/>
                </a:lnTo>
                <a:lnTo>
                  <a:pt x="801165" y="929621"/>
                </a:lnTo>
                <a:lnTo>
                  <a:pt x="0" y="9296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"/>
          <p:cNvSpPr/>
          <p:nvPr/>
        </p:nvSpPr>
        <p:spPr>
          <a:xfrm>
            <a:off x="0" y="2901242"/>
            <a:ext cx="18288000" cy="7385758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8"/>
          <p:cNvSpPr/>
          <p:nvPr/>
        </p:nvSpPr>
        <p:spPr>
          <a:xfrm rot="-98541">
            <a:off x="13107572" y="7269207"/>
            <a:ext cx="3896038" cy="730507"/>
          </a:xfrm>
          <a:custGeom>
            <a:rect b="b" l="l" r="r" t="t"/>
            <a:pathLst>
              <a:path extrusionOk="0" h="730507" w="3896038">
                <a:moveTo>
                  <a:pt x="0" y="0"/>
                </a:moveTo>
                <a:lnTo>
                  <a:pt x="3896038" y="0"/>
                </a:lnTo>
                <a:lnTo>
                  <a:pt x="3896038" y="730507"/>
                </a:lnTo>
                <a:lnTo>
                  <a:pt x="0" y="7305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99" name="Google Shape;19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10020" y="4265109"/>
            <a:ext cx="3373340" cy="1967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30152" y="4141284"/>
            <a:ext cx="3373340" cy="1967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368921" y="3938688"/>
            <a:ext cx="3373340" cy="196778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8"/>
          <p:cNvSpPr txBox="1"/>
          <p:nvPr/>
        </p:nvSpPr>
        <p:spPr>
          <a:xfrm>
            <a:off x="1028700" y="769569"/>
            <a:ext cx="10546360" cy="1209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Bilan sur 2 mois</a:t>
            </a:r>
            <a:endParaRPr/>
          </a:p>
        </p:txBody>
      </p:sp>
      <p:sp>
        <p:nvSpPr>
          <p:cNvPr id="203" name="Google Shape;203;p8"/>
          <p:cNvSpPr/>
          <p:nvPr/>
        </p:nvSpPr>
        <p:spPr>
          <a:xfrm rot="-98541">
            <a:off x="1268803" y="7269207"/>
            <a:ext cx="3896038" cy="730507"/>
          </a:xfrm>
          <a:custGeom>
            <a:rect b="b" l="l" r="r" t="t"/>
            <a:pathLst>
              <a:path extrusionOk="0" h="730507" w="3896038">
                <a:moveTo>
                  <a:pt x="0" y="0"/>
                </a:moveTo>
                <a:lnTo>
                  <a:pt x="3896039" y="0"/>
                </a:lnTo>
                <a:lnTo>
                  <a:pt x="3896039" y="730507"/>
                </a:lnTo>
                <a:lnTo>
                  <a:pt x="0" y="7305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4" name="Google Shape;204;p8"/>
          <p:cNvSpPr txBox="1"/>
          <p:nvPr/>
        </p:nvSpPr>
        <p:spPr>
          <a:xfrm>
            <a:off x="1275991" y="7334423"/>
            <a:ext cx="3881663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103</a:t>
            </a:r>
            <a:endParaRPr/>
          </a:p>
        </p:txBody>
      </p:sp>
      <p:sp>
        <p:nvSpPr>
          <p:cNvPr id="205" name="Google Shape;205;p8"/>
          <p:cNvSpPr txBox="1"/>
          <p:nvPr/>
        </p:nvSpPr>
        <p:spPr>
          <a:xfrm>
            <a:off x="1275991" y="6266105"/>
            <a:ext cx="4076093" cy="5568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9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Candidatures reçues</a:t>
            </a:r>
            <a:endParaRPr/>
          </a:p>
        </p:txBody>
      </p:sp>
      <p:sp>
        <p:nvSpPr>
          <p:cNvPr id="206" name="Google Shape;206;p8"/>
          <p:cNvSpPr/>
          <p:nvPr/>
        </p:nvSpPr>
        <p:spPr>
          <a:xfrm rot="-98541">
            <a:off x="7165964" y="7269207"/>
            <a:ext cx="3896038" cy="730507"/>
          </a:xfrm>
          <a:custGeom>
            <a:rect b="b" l="l" r="r" t="t"/>
            <a:pathLst>
              <a:path extrusionOk="0" h="730507" w="3896038">
                <a:moveTo>
                  <a:pt x="0" y="0"/>
                </a:moveTo>
                <a:lnTo>
                  <a:pt x="3896038" y="0"/>
                </a:lnTo>
                <a:lnTo>
                  <a:pt x="3896038" y="730507"/>
                </a:lnTo>
                <a:lnTo>
                  <a:pt x="0" y="7305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7" name="Google Shape;207;p8"/>
          <p:cNvSpPr txBox="1"/>
          <p:nvPr/>
        </p:nvSpPr>
        <p:spPr>
          <a:xfrm>
            <a:off x="7173152" y="7334423"/>
            <a:ext cx="3881663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53</a:t>
            </a:r>
            <a:endParaRPr/>
          </a:p>
        </p:txBody>
      </p:sp>
      <p:sp>
        <p:nvSpPr>
          <p:cNvPr id="208" name="Google Shape;208;p8"/>
          <p:cNvSpPr txBox="1"/>
          <p:nvPr/>
        </p:nvSpPr>
        <p:spPr>
          <a:xfrm>
            <a:off x="7173152" y="6266105"/>
            <a:ext cx="3881663" cy="5568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9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Appel sans réponse</a:t>
            </a:r>
            <a:endParaRPr/>
          </a:p>
        </p:txBody>
      </p:sp>
      <p:sp>
        <p:nvSpPr>
          <p:cNvPr id="209" name="Google Shape;209;p8"/>
          <p:cNvSpPr txBox="1"/>
          <p:nvPr/>
        </p:nvSpPr>
        <p:spPr>
          <a:xfrm>
            <a:off x="13114760" y="7334423"/>
            <a:ext cx="3881663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/>
          </a:p>
        </p:txBody>
      </p:sp>
      <p:sp>
        <p:nvSpPr>
          <p:cNvPr id="210" name="Google Shape;210;p8"/>
          <p:cNvSpPr txBox="1"/>
          <p:nvPr/>
        </p:nvSpPr>
        <p:spPr>
          <a:xfrm>
            <a:off x="13114760" y="6266105"/>
            <a:ext cx="3881663" cy="5568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9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Entretiens réalisés</a:t>
            </a:r>
            <a:endParaRPr/>
          </a:p>
        </p:txBody>
      </p:sp>
      <p:sp>
        <p:nvSpPr>
          <p:cNvPr id="211" name="Google Shape;211;p8"/>
          <p:cNvSpPr txBox="1"/>
          <p:nvPr/>
        </p:nvSpPr>
        <p:spPr>
          <a:xfrm>
            <a:off x="7173152" y="8522121"/>
            <a:ext cx="3881663" cy="422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N’ont jamais répondu</a:t>
            </a:r>
            <a:endParaRPr/>
          </a:p>
        </p:txBody>
      </p:sp>
      <p:sp>
        <p:nvSpPr>
          <p:cNvPr id="212" name="Google Shape;212;p8"/>
          <p:cNvSpPr txBox="1"/>
          <p:nvPr/>
        </p:nvSpPr>
        <p:spPr>
          <a:xfrm>
            <a:off x="13131616" y="8522121"/>
            <a:ext cx="3881663" cy="860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Pas de recrutement à date 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/>
          <p:nvPr/>
        </p:nvSpPr>
        <p:spPr>
          <a:xfrm>
            <a:off x="0" y="0"/>
            <a:ext cx="9144000" cy="8997003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9"/>
          <p:cNvSpPr/>
          <p:nvPr/>
        </p:nvSpPr>
        <p:spPr>
          <a:xfrm>
            <a:off x="0" y="8997003"/>
            <a:ext cx="18288000" cy="1371600"/>
          </a:xfrm>
          <a:prstGeom prst="rect">
            <a:avLst/>
          </a:prstGeom>
          <a:solidFill>
            <a:srgbClr val="64C2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9" name="Google Shape;219;p9"/>
          <p:cNvGrpSpPr/>
          <p:nvPr/>
        </p:nvGrpSpPr>
        <p:grpSpPr>
          <a:xfrm>
            <a:off x="10836444" y="2723957"/>
            <a:ext cx="5907793" cy="3378963"/>
            <a:chOff x="0" y="76200"/>
            <a:chExt cx="7877058" cy="4505285"/>
          </a:xfrm>
        </p:grpSpPr>
        <p:sp>
          <p:nvSpPr>
            <p:cNvPr id="220" name="Google Shape;220;p9"/>
            <p:cNvSpPr txBox="1"/>
            <p:nvPr/>
          </p:nvSpPr>
          <p:spPr>
            <a:xfrm>
              <a:off x="58890" y="76200"/>
              <a:ext cx="7818168" cy="7323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999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CONCLUSION</a:t>
              </a:r>
              <a:endParaRPr/>
            </a:p>
          </p:txBody>
        </p:sp>
        <p:sp>
          <p:nvSpPr>
            <p:cNvPr id="221" name="Google Shape;221;p9"/>
            <p:cNvSpPr txBox="1"/>
            <p:nvPr/>
          </p:nvSpPr>
          <p:spPr>
            <a:xfrm>
              <a:off x="0" y="2062724"/>
              <a:ext cx="7818168" cy="14664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45437" lvl="1" marL="690876" marR="0" rtl="0" algn="l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99"/>
                <a:buFont typeface="Arial"/>
                <a:buChar char="•"/>
              </a:pPr>
              <a:r>
                <a:rPr b="0" i="0" lang="en-US" sz="3199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Une solution pour travailler sa Marque Employeur</a:t>
              </a:r>
              <a:endParaRPr/>
            </a:p>
          </p:txBody>
        </p:sp>
        <p:sp>
          <p:nvSpPr>
            <p:cNvPr id="222" name="Google Shape;222;p9"/>
            <p:cNvSpPr txBox="1"/>
            <p:nvPr/>
          </p:nvSpPr>
          <p:spPr>
            <a:xfrm>
              <a:off x="0" y="3864358"/>
              <a:ext cx="7818168" cy="717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45437" lvl="1" marL="690876" marR="0" rtl="0" algn="l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99"/>
                <a:buFont typeface="Arial"/>
                <a:buChar char="•"/>
              </a:pPr>
              <a:r>
                <a:rPr b="0" i="0" lang="en-US" sz="3199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Qui ne tente rien n’a rien</a:t>
              </a:r>
              <a:endParaRPr/>
            </a:p>
          </p:txBody>
        </p:sp>
      </p:grpSp>
      <p:grpSp>
        <p:nvGrpSpPr>
          <p:cNvPr id="223" name="Google Shape;223;p9"/>
          <p:cNvGrpSpPr/>
          <p:nvPr/>
        </p:nvGrpSpPr>
        <p:grpSpPr>
          <a:xfrm>
            <a:off x="1623416" y="2723957"/>
            <a:ext cx="5897168" cy="5292164"/>
            <a:chOff x="0" y="76200"/>
            <a:chExt cx="7862891" cy="7056219"/>
          </a:xfrm>
        </p:grpSpPr>
        <p:sp>
          <p:nvSpPr>
            <p:cNvPr id="224" name="Google Shape;224;p9"/>
            <p:cNvSpPr txBox="1"/>
            <p:nvPr/>
          </p:nvSpPr>
          <p:spPr>
            <a:xfrm>
              <a:off x="0" y="76200"/>
              <a:ext cx="7862891" cy="7323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999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CONSEILS</a:t>
              </a:r>
              <a:endParaRPr/>
            </a:p>
          </p:txBody>
        </p:sp>
        <p:sp>
          <p:nvSpPr>
            <p:cNvPr id="225" name="Google Shape;225;p9"/>
            <p:cNvSpPr txBox="1"/>
            <p:nvPr/>
          </p:nvSpPr>
          <p:spPr>
            <a:xfrm>
              <a:off x="0" y="2062724"/>
              <a:ext cx="7862891" cy="717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45437" lvl="1" marL="690876" marR="0" rtl="0" algn="l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99"/>
                <a:buFont typeface="Arial"/>
                <a:buChar char="•"/>
              </a:pPr>
              <a:r>
                <a:rPr b="0" i="0" lang="en-US" sz="3199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Avoir une task force dédiée</a:t>
              </a:r>
              <a:endParaRPr/>
            </a:p>
          </p:txBody>
        </p:sp>
        <p:sp>
          <p:nvSpPr>
            <p:cNvPr id="226" name="Google Shape;226;p9"/>
            <p:cNvSpPr txBox="1"/>
            <p:nvPr/>
          </p:nvSpPr>
          <p:spPr>
            <a:xfrm>
              <a:off x="0" y="3115058"/>
              <a:ext cx="7862891" cy="14664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45437" lvl="1" marL="690876" marR="0" rtl="0" algn="l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99"/>
                <a:buFont typeface="Arial"/>
                <a:buChar char="•"/>
              </a:pPr>
              <a:r>
                <a:rPr b="0" i="0" lang="en-US" sz="3199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Etre ouvert en terme de compétences attendues</a:t>
              </a:r>
              <a:endParaRPr/>
            </a:p>
          </p:txBody>
        </p:sp>
        <p:sp>
          <p:nvSpPr>
            <p:cNvPr id="227" name="Google Shape;227;p9"/>
            <p:cNvSpPr txBox="1"/>
            <p:nvPr/>
          </p:nvSpPr>
          <p:spPr>
            <a:xfrm>
              <a:off x="0" y="4916692"/>
              <a:ext cx="7862891" cy="22157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45437" lvl="1" marL="690876" marR="0" rtl="0" algn="l">
                <a:lnSpc>
                  <a:spcPct val="14001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99"/>
                <a:buFont typeface="Arial"/>
                <a:buChar char="•"/>
              </a:pPr>
              <a:r>
                <a:rPr b="0" i="0" lang="en-US" sz="3199" u="none" cap="none" strike="noStrike">
                  <a:solidFill>
                    <a:srgbClr val="000000"/>
                  </a:solidFill>
                  <a:latin typeface="Rubik"/>
                  <a:ea typeface="Rubik"/>
                  <a:cs typeface="Rubik"/>
                  <a:sym typeface="Rubik"/>
                </a:rPr>
                <a:t>Ne pas avoir comme objectif premier de recruter</a:t>
              </a:r>
              <a:endParaRPr/>
            </a:p>
          </p:txBody>
        </p:sp>
      </p:grpSp>
      <p:sp>
        <p:nvSpPr>
          <p:cNvPr id="228" name="Google Shape;228;p9"/>
          <p:cNvSpPr/>
          <p:nvPr/>
        </p:nvSpPr>
        <p:spPr>
          <a:xfrm>
            <a:off x="10477562" y="3957372"/>
            <a:ext cx="717764" cy="834609"/>
          </a:xfrm>
          <a:custGeom>
            <a:rect b="b" l="l" r="r" t="t"/>
            <a:pathLst>
              <a:path extrusionOk="0" h="834609" w="717764">
                <a:moveTo>
                  <a:pt x="0" y="0"/>
                </a:moveTo>
                <a:lnTo>
                  <a:pt x="717764" y="0"/>
                </a:lnTo>
                <a:lnTo>
                  <a:pt x="717764" y="834609"/>
                </a:lnTo>
                <a:lnTo>
                  <a:pt x="0" y="834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9" name="Google Shape;229;p9"/>
          <p:cNvSpPr/>
          <p:nvPr/>
        </p:nvSpPr>
        <p:spPr>
          <a:xfrm>
            <a:off x="1144910" y="6864213"/>
            <a:ext cx="709556" cy="895082"/>
          </a:xfrm>
          <a:custGeom>
            <a:rect b="b" l="l" r="r" t="t"/>
            <a:pathLst>
              <a:path extrusionOk="0" h="895082" w="709556">
                <a:moveTo>
                  <a:pt x="0" y="0"/>
                </a:moveTo>
                <a:lnTo>
                  <a:pt x="709556" y="0"/>
                </a:lnTo>
                <a:lnTo>
                  <a:pt x="709556" y="895082"/>
                </a:lnTo>
                <a:lnTo>
                  <a:pt x="0" y="8950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BEGASSE CROUZEVIALLE Virginie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Classification GRTgaz : Public [ ] Interne [X] Restreint [ ] Secret [ ]</vt:lpwstr>
  </property>
</Properties>
</file>